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303" r:id="rId15"/>
    <p:sldId id="304" r:id="rId16"/>
    <p:sldId id="307" r:id="rId17"/>
    <p:sldId id="308" r:id="rId18"/>
    <p:sldId id="305" r:id="rId19"/>
    <p:sldId id="306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7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Welkom VWO 5.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4661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arbeidsmarkt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l-NL" sz="2500" dirty="0" smtClean="0"/>
              <a:t>De arbeidsmarkt wordt vaak benaderd als een markt van volkomen concurrentie.</a:t>
            </a:r>
          </a:p>
          <a:p>
            <a:r>
              <a:rPr lang="nl-NL" sz="2500" dirty="0" smtClean="0"/>
              <a:t>Eigenschappen: </a:t>
            </a:r>
          </a:p>
          <a:p>
            <a:r>
              <a:rPr lang="nl-NL" sz="2500" dirty="0" smtClean="0"/>
              <a:t>Veel aanbieders/vragers</a:t>
            </a:r>
          </a:p>
          <a:p>
            <a:r>
              <a:rPr lang="nl-NL" sz="2500" dirty="0" smtClean="0"/>
              <a:t>Homogeen product</a:t>
            </a:r>
          </a:p>
          <a:p>
            <a:r>
              <a:rPr lang="nl-NL" sz="2500" dirty="0" smtClean="0"/>
              <a:t>Vrije toe en uittreding</a:t>
            </a:r>
          </a:p>
          <a:p>
            <a:r>
              <a:rPr lang="nl-NL" sz="2500" dirty="0" smtClean="0"/>
              <a:t>Transparante markt.</a:t>
            </a:r>
          </a:p>
          <a:p>
            <a:r>
              <a:rPr lang="nl-NL" sz="2500" dirty="0"/>
              <a:t>Geen invloed op de prijs door de individuele aanbieder.</a:t>
            </a:r>
          </a:p>
          <a:p>
            <a:endParaRPr lang="nl-NL" sz="2500" dirty="0" smtClean="0"/>
          </a:p>
        </p:txBody>
      </p:sp>
    </p:spTree>
    <p:extLst>
      <p:ext uri="{BB962C8B-B14F-4D97-AF65-F5344CB8AC3E}">
        <p14:creationId xmlns:p14="http://schemas.microsoft.com/office/powerpoint/2010/main" val="2859528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arbeidsmarkt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l-NL" sz="2500" dirty="0" smtClean="0"/>
              <a:t>De arbeidsmarkt wordt vaak benaderd als een markt van volkomen concurrentie.</a:t>
            </a:r>
          </a:p>
          <a:p>
            <a:r>
              <a:rPr lang="nl-NL" sz="2500" dirty="0" smtClean="0"/>
              <a:t>Eigenschappen: </a:t>
            </a:r>
          </a:p>
          <a:p>
            <a:r>
              <a:rPr lang="nl-NL" sz="2500" dirty="0" smtClean="0"/>
              <a:t>Veel aanbieders/vragers (correct)</a:t>
            </a:r>
          </a:p>
          <a:p>
            <a:r>
              <a:rPr lang="nl-NL" sz="2500" dirty="0" smtClean="0"/>
              <a:t>Homogeen product (arbeid is heterogeen)</a:t>
            </a:r>
          </a:p>
          <a:p>
            <a:r>
              <a:rPr lang="nl-NL" sz="2500" dirty="0" smtClean="0"/>
              <a:t>Vrije toe en uittreding (scholing vaak nodig)</a:t>
            </a:r>
          </a:p>
          <a:p>
            <a:r>
              <a:rPr lang="nl-NL" sz="2500" dirty="0" smtClean="0"/>
              <a:t>Transparante markt. (niet transparant)</a:t>
            </a:r>
          </a:p>
          <a:p>
            <a:r>
              <a:rPr lang="nl-NL" sz="2500" dirty="0"/>
              <a:t>Geen invloed op de prijs door de individuele aanbieder</a:t>
            </a:r>
            <a:r>
              <a:rPr lang="nl-NL" sz="2500" dirty="0" smtClean="0"/>
              <a:t>. (invloed tijdens contract onderhandelingen).</a:t>
            </a:r>
            <a:endParaRPr lang="nl-NL" sz="2500" dirty="0"/>
          </a:p>
          <a:p>
            <a:endParaRPr lang="nl-NL" sz="2500" dirty="0" smtClean="0"/>
          </a:p>
        </p:txBody>
      </p:sp>
    </p:spTree>
    <p:extLst>
      <p:ext uri="{BB962C8B-B14F-4D97-AF65-F5344CB8AC3E}">
        <p14:creationId xmlns:p14="http://schemas.microsoft.com/office/powerpoint/2010/main" val="2207232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Lees zelfstandig paragraaf 1.4 (weinig uitleg, theorie is toegankelijk vanuit de tekst).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4039045" cy="3880773"/>
          </a:xfrm>
        </p:spPr>
        <p:txBody>
          <a:bodyPr>
            <a:normAutofit lnSpcReduction="10000"/>
          </a:bodyPr>
          <a:lstStyle/>
          <a:p>
            <a:r>
              <a:rPr lang="nl-NL" sz="2500" dirty="0" smtClean="0"/>
              <a:t>Maak opgaves 1.16 t/m 1.20 </a:t>
            </a:r>
          </a:p>
          <a:p>
            <a:r>
              <a:rPr lang="nl-NL" sz="2500" dirty="0" smtClean="0"/>
              <a:t>15 minuten de tijd, eerder klaar maak opgave 1.30</a:t>
            </a:r>
          </a:p>
          <a:p>
            <a:r>
              <a:rPr lang="nl-NL" sz="2500" dirty="0" smtClean="0"/>
              <a:t>Eerste 7 minuten zelfstandig (zorg dat je in die tijd de theorie leest) daarna mag je overleggen.</a:t>
            </a:r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4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4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4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4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3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767193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767193" y="195922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767193" y="195922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32661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60570"/>
          <a:stretch/>
        </p:blipFill>
        <p:spPr>
          <a:xfrm>
            <a:off x="0" y="0"/>
            <a:ext cx="12192000" cy="1323474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3356502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3"/>
          <a:srcRect t="238" b="83602"/>
          <a:stretch/>
        </p:blipFill>
        <p:spPr>
          <a:xfrm>
            <a:off x="0" y="3224462"/>
            <a:ext cx="12192000" cy="52939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3"/>
          <a:srcRect b="46139"/>
          <a:stretch/>
        </p:blipFill>
        <p:spPr>
          <a:xfrm>
            <a:off x="0" y="3216692"/>
            <a:ext cx="12192000" cy="1764382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216692"/>
            <a:ext cx="12192000" cy="3275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127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5517"/>
          <a:stretch/>
        </p:blipFill>
        <p:spPr>
          <a:xfrm>
            <a:off x="0" y="0"/>
            <a:ext cx="12192000" cy="55345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59551"/>
          <a:stretch/>
        </p:blipFill>
        <p:spPr>
          <a:xfrm>
            <a:off x="0" y="0"/>
            <a:ext cx="12192000" cy="91440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40923"/>
          <a:stretch/>
        </p:blipFill>
        <p:spPr>
          <a:xfrm>
            <a:off x="0" y="0"/>
            <a:ext cx="12192000" cy="1335505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22294"/>
          <a:stretch/>
        </p:blipFill>
        <p:spPr>
          <a:xfrm>
            <a:off x="0" y="0"/>
            <a:ext cx="12192000" cy="1756611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226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87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Maak opgave 1.30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4039045" cy="3880773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10 minuten de tijd.</a:t>
            </a:r>
          </a:p>
          <a:p>
            <a:r>
              <a:rPr lang="nl-NL" sz="2500" dirty="0" smtClean="0"/>
              <a:t>Eerder klaar maak opgave 1.21</a:t>
            </a:r>
          </a:p>
          <a:p>
            <a:r>
              <a:rPr lang="nl-NL" sz="2500" dirty="0" smtClean="0"/>
              <a:t>Eerste 5 minuten zelfstandig aan de slag.</a:t>
            </a:r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4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4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4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55646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96666"/>
          <a:stretch/>
        </p:blipFill>
        <p:spPr>
          <a:xfrm>
            <a:off x="-1" y="0"/>
            <a:ext cx="6942221" cy="22860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93333"/>
          <a:stretch/>
        </p:blipFill>
        <p:spPr>
          <a:xfrm>
            <a:off x="-1" y="0"/>
            <a:ext cx="6942221" cy="45720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91052"/>
          <a:stretch/>
        </p:blipFill>
        <p:spPr>
          <a:xfrm>
            <a:off x="-1" y="0"/>
            <a:ext cx="6942221" cy="61361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6942221" cy="6857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783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92043"/>
          <a:stretch/>
        </p:blipFill>
        <p:spPr>
          <a:xfrm>
            <a:off x="0" y="-1"/>
            <a:ext cx="12192000" cy="409075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77066"/>
          <a:stretch/>
        </p:blipFill>
        <p:spPr>
          <a:xfrm>
            <a:off x="0" y="0"/>
            <a:ext cx="12192000" cy="1179096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70513"/>
          <a:stretch/>
        </p:blipFill>
        <p:spPr>
          <a:xfrm>
            <a:off x="0" y="0"/>
            <a:ext cx="12192000" cy="1515980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55770"/>
          <a:stretch/>
        </p:blipFill>
        <p:spPr>
          <a:xfrm>
            <a:off x="0" y="-1"/>
            <a:ext cx="12192000" cy="2273969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41728"/>
          <a:stretch/>
        </p:blipFill>
        <p:spPr>
          <a:xfrm>
            <a:off x="0" y="0"/>
            <a:ext cx="12192000" cy="2995864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35176"/>
          <a:stretch/>
        </p:blipFill>
        <p:spPr>
          <a:xfrm>
            <a:off x="0" y="0"/>
            <a:ext cx="12192000" cy="3332748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b="28389"/>
          <a:stretch/>
        </p:blipFill>
        <p:spPr>
          <a:xfrm>
            <a:off x="0" y="0"/>
            <a:ext cx="12192000" cy="3681664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5141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0100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Maak opgave 1.21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4039045" cy="3880773"/>
          </a:xfrm>
        </p:spPr>
        <p:txBody>
          <a:bodyPr>
            <a:normAutofit/>
          </a:bodyPr>
          <a:lstStyle/>
          <a:p>
            <a:r>
              <a:rPr lang="nl-NL" sz="2500" dirty="0"/>
              <a:t>6</a:t>
            </a:r>
            <a:r>
              <a:rPr lang="nl-NL" sz="2500" dirty="0" smtClean="0"/>
              <a:t> minuten de tijd.</a:t>
            </a:r>
          </a:p>
          <a:p>
            <a:r>
              <a:rPr lang="nl-NL" sz="2500" dirty="0" smtClean="0"/>
              <a:t>Eerder klaar, mag je wat voor jezelf gaan doen.</a:t>
            </a:r>
          </a:p>
          <a:p>
            <a:r>
              <a:rPr lang="nl-NL" sz="2500" dirty="0" smtClean="0"/>
              <a:t>Eerste 3 minuten zelfstandig aan de slag.</a:t>
            </a:r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661758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95955"/>
          <a:stretch/>
        </p:blipFill>
        <p:spPr>
          <a:xfrm>
            <a:off x="-1" y="0"/>
            <a:ext cx="7844589" cy="276726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81356"/>
          <a:stretch/>
        </p:blipFill>
        <p:spPr>
          <a:xfrm>
            <a:off x="-1" y="0"/>
            <a:ext cx="7844589" cy="1275347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70978"/>
          <a:stretch/>
        </p:blipFill>
        <p:spPr>
          <a:xfrm>
            <a:off x="-1" y="0"/>
            <a:ext cx="7844589" cy="198521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66757"/>
          <a:stretch/>
        </p:blipFill>
        <p:spPr>
          <a:xfrm>
            <a:off x="-1" y="0"/>
            <a:ext cx="7844589" cy="2273968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55676"/>
          <a:stretch/>
        </p:blipFill>
        <p:spPr>
          <a:xfrm>
            <a:off x="-1" y="0"/>
            <a:ext cx="7844589" cy="3031958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52159"/>
          <a:stretch/>
        </p:blipFill>
        <p:spPr>
          <a:xfrm>
            <a:off x="-1" y="0"/>
            <a:ext cx="7844589" cy="3272589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44595"/>
          <a:stretch/>
        </p:blipFill>
        <p:spPr>
          <a:xfrm>
            <a:off x="-1" y="0"/>
            <a:ext cx="7844589" cy="3789947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b="37032"/>
          <a:stretch/>
        </p:blipFill>
        <p:spPr>
          <a:xfrm>
            <a:off x="-1" y="0"/>
            <a:ext cx="7844589" cy="4307305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2"/>
          <a:srcRect b="30525"/>
          <a:stretch/>
        </p:blipFill>
        <p:spPr>
          <a:xfrm>
            <a:off x="-1" y="0"/>
            <a:ext cx="7844589" cy="4752474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 rotWithShape="1">
          <a:blip r:embed="rId2"/>
          <a:srcRect b="11704"/>
          <a:stretch/>
        </p:blipFill>
        <p:spPr>
          <a:xfrm>
            <a:off x="-1" y="0"/>
            <a:ext cx="7844589" cy="6039853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7844589" cy="6840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303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Agenda: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Terugblik vorige les:</a:t>
            </a:r>
          </a:p>
          <a:p>
            <a:r>
              <a:rPr lang="nl-NL" sz="2500" dirty="0" smtClean="0"/>
              <a:t>Verschuivende vraaglijn + de arbeidsmarkt.</a:t>
            </a:r>
          </a:p>
          <a:p>
            <a:r>
              <a:rPr lang="nl-NL" sz="2500" dirty="0" smtClean="0"/>
              <a:t>Opgaves 1.14 t/m 1.20 + 1.30</a:t>
            </a:r>
          </a:p>
        </p:txBody>
      </p:sp>
    </p:spTree>
    <p:extLst>
      <p:ext uri="{BB962C8B-B14F-4D97-AF65-F5344CB8AC3E}">
        <p14:creationId xmlns:p14="http://schemas.microsoft.com/office/powerpoint/2010/main" val="285088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Door de invoerheffing veranderd de aanbodfunctie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76726" y="1708485"/>
            <a:ext cx="8997276" cy="5005136"/>
          </a:xfrm>
        </p:spPr>
        <p:txBody>
          <a:bodyPr>
            <a:normAutofit lnSpcReduction="10000"/>
          </a:bodyPr>
          <a:lstStyle/>
          <a:p>
            <a:r>
              <a:rPr lang="nl-NL" sz="2500" dirty="0" smtClean="0"/>
              <a:t>We kunnen dit op 2 manieren algebraïsch afleiden.</a:t>
            </a:r>
          </a:p>
          <a:p>
            <a:r>
              <a:rPr lang="nl-NL" sz="2500" dirty="0" smtClean="0"/>
              <a:t>Manier 1:</a:t>
            </a:r>
          </a:p>
          <a:p>
            <a:r>
              <a:rPr lang="nl-NL" sz="2500" dirty="0" smtClean="0"/>
              <a:t>De aanbodfunctie was </a:t>
            </a:r>
            <a:r>
              <a:rPr lang="nl-NL" sz="2500" dirty="0" err="1" smtClean="0"/>
              <a:t>Qa</a:t>
            </a:r>
            <a:r>
              <a:rPr lang="nl-NL" sz="2500" dirty="0" smtClean="0"/>
              <a:t> = P -10, nu komt er bovenop de prijs een invoerheffing, cq als de prijs 15 euro was, kregen de aanbieders daar maar 10 euro van terug. De aanbodsfunctie wordt dus </a:t>
            </a:r>
            <a:r>
              <a:rPr lang="nl-NL" sz="2500" dirty="0" err="1" smtClean="0"/>
              <a:t>Qa</a:t>
            </a:r>
            <a:r>
              <a:rPr lang="nl-NL" sz="2500" dirty="0" smtClean="0"/>
              <a:t> = (P – invoerheffing) – 10 </a:t>
            </a:r>
          </a:p>
          <a:p>
            <a:r>
              <a:rPr lang="nl-NL" sz="2500" dirty="0" err="1" smtClean="0"/>
              <a:t>Qa</a:t>
            </a:r>
            <a:r>
              <a:rPr lang="nl-NL" sz="2500" dirty="0" smtClean="0"/>
              <a:t> = P – 15.</a:t>
            </a:r>
          </a:p>
          <a:p>
            <a:endParaRPr lang="nl-NL" sz="2500" dirty="0"/>
          </a:p>
          <a:p>
            <a:r>
              <a:rPr lang="nl-NL" sz="2500" dirty="0" smtClean="0"/>
              <a:t>Let op! Was de formule </a:t>
            </a:r>
            <a:r>
              <a:rPr lang="nl-NL" sz="2500" dirty="0" err="1" smtClean="0"/>
              <a:t>Qa</a:t>
            </a:r>
            <a:r>
              <a:rPr lang="nl-NL" sz="2500" dirty="0" smtClean="0"/>
              <a:t> = 2P – 10 geweest.</a:t>
            </a:r>
          </a:p>
          <a:p>
            <a:r>
              <a:rPr lang="nl-NL" sz="2500" dirty="0" smtClean="0"/>
              <a:t>Dan was na invoerheffing = 2(P -5) – 10 geweest.</a:t>
            </a:r>
          </a:p>
          <a:p>
            <a:r>
              <a:rPr lang="nl-NL" sz="2500" dirty="0" smtClean="0"/>
              <a:t>En dus 2P – 20 geworden.</a:t>
            </a:r>
          </a:p>
          <a:p>
            <a:endParaRPr lang="nl-NL" sz="2500" dirty="0" smtClean="0"/>
          </a:p>
        </p:txBody>
      </p:sp>
    </p:spTree>
    <p:extLst>
      <p:ext uri="{BB962C8B-B14F-4D97-AF65-F5344CB8AC3E}">
        <p14:creationId xmlns:p14="http://schemas.microsoft.com/office/powerpoint/2010/main" val="822052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3" y="2160589"/>
            <a:ext cx="8996055" cy="4324432"/>
          </a:xfrm>
        </p:spPr>
        <p:txBody>
          <a:bodyPr>
            <a:normAutofit fontScale="92500"/>
          </a:bodyPr>
          <a:lstStyle/>
          <a:p>
            <a:r>
              <a:rPr lang="nl-NL" sz="2500" dirty="0" smtClean="0"/>
              <a:t>Manier 2: we gaan eerst de formule herschrijven naar de P = </a:t>
            </a:r>
            <a:r>
              <a:rPr lang="nl-NL" sz="2500" dirty="0" err="1" smtClean="0"/>
              <a:t>Qa</a:t>
            </a:r>
            <a:endParaRPr lang="nl-NL" sz="2500" dirty="0"/>
          </a:p>
          <a:p>
            <a:r>
              <a:rPr lang="nl-NL" sz="2500" dirty="0" smtClean="0"/>
              <a:t>Dus </a:t>
            </a:r>
            <a:r>
              <a:rPr lang="nl-NL" sz="2500" dirty="0" err="1" smtClean="0"/>
              <a:t>Qa</a:t>
            </a:r>
            <a:r>
              <a:rPr lang="nl-NL" sz="2500" dirty="0" smtClean="0"/>
              <a:t>=P – 10 		= 		-P = -</a:t>
            </a:r>
            <a:r>
              <a:rPr lang="nl-NL" sz="2500" dirty="0" err="1" smtClean="0"/>
              <a:t>Qa</a:t>
            </a:r>
            <a:r>
              <a:rPr lang="nl-NL" sz="2500" dirty="0" smtClean="0"/>
              <a:t>  - 10		P = </a:t>
            </a:r>
            <a:r>
              <a:rPr lang="nl-NL" sz="2500" dirty="0" err="1" smtClean="0"/>
              <a:t>Qa</a:t>
            </a:r>
            <a:r>
              <a:rPr lang="nl-NL" sz="2500" dirty="0" smtClean="0"/>
              <a:t> + 10</a:t>
            </a:r>
          </a:p>
          <a:p>
            <a:r>
              <a:rPr lang="nl-NL" sz="2500" dirty="0" smtClean="0"/>
              <a:t>Nu voegen de we kostenverhoging toe.</a:t>
            </a:r>
          </a:p>
          <a:p>
            <a:r>
              <a:rPr lang="nl-NL" sz="2500" dirty="0" smtClean="0"/>
              <a:t>P = </a:t>
            </a:r>
            <a:r>
              <a:rPr lang="nl-NL" sz="2500" dirty="0" err="1" smtClean="0"/>
              <a:t>Qa</a:t>
            </a:r>
            <a:r>
              <a:rPr lang="nl-NL" sz="2500" dirty="0" smtClean="0"/>
              <a:t> + 15 (tenslotte kostenverhoging verhogen de prijs)</a:t>
            </a:r>
          </a:p>
          <a:p>
            <a:r>
              <a:rPr lang="nl-NL" sz="2500" dirty="0" smtClean="0"/>
              <a:t>Vervolgens herschrijven we de functie terug naar </a:t>
            </a:r>
            <a:r>
              <a:rPr lang="nl-NL" sz="2500" dirty="0" err="1" smtClean="0"/>
              <a:t>Qa</a:t>
            </a:r>
            <a:endParaRPr lang="nl-NL" sz="2500" dirty="0" smtClean="0"/>
          </a:p>
          <a:p>
            <a:r>
              <a:rPr lang="nl-NL" sz="2500" dirty="0" err="1" smtClean="0"/>
              <a:t>Qa</a:t>
            </a:r>
            <a:r>
              <a:rPr lang="nl-NL" sz="2500" dirty="0" smtClean="0"/>
              <a:t> = P - 15</a:t>
            </a:r>
          </a:p>
          <a:p>
            <a:endParaRPr lang="nl-NL" sz="2500" dirty="0"/>
          </a:p>
          <a:p>
            <a:r>
              <a:rPr lang="nl-NL" sz="2500" dirty="0" smtClean="0"/>
              <a:t>Beide manieren kunnen ook gebruikt worden voor een subsidie/kostenkorting, dan werkt het alleen precies andersom.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57407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Door de korting veranderd de aanbodfunctie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76726" y="1708485"/>
            <a:ext cx="8997276" cy="5005136"/>
          </a:xfrm>
        </p:spPr>
        <p:txBody>
          <a:bodyPr>
            <a:normAutofit/>
          </a:bodyPr>
          <a:lstStyle/>
          <a:p>
            <a:r>
              <a:rPr lang="nl-NL" sz="2500" dirty="0" smtClean="0"/>
              <a:t>We kunnen dit op 2 manieren algebraïsch afleiden.</a:t>
            </a:r>
          </a:p>
          <a:p>
            <a:r>
              <a:rPr lang="nl-NL" sz="2500" dirty="0" smtClean="0"/>
              <a:t>Manier 1:</a:t>
            </a:r>
          </a:p>
          <a:p>
            <a:r>
              <a:rPr lang="nl-NL" sz="2500" dirty="0" smtClean="0"/>
              <a:t>De aanbodfunctie was </a:t>
            </a:r>
            <a:r>
              <a:rPr lang="nl-NL" sz="2500" dirty="0" err="1" smtClean="0"/>
              <a:t>Qa</a:t>
            </a:r>
            <a:r>
              <a:rPr lang="nl-NL" sz="2500" dirty="0" smtClean="0"/>
              <a:t> = P -10, we verwerken een kostenkorting. De aanbodsfunctie wordt dus </a:t>
            </a:r>
            <a:r>
              <a:rPr lang="nl-NL" sz="2500" dirty="0" err="1" smtClean="0"/>
              <a:t>Qa</a:t>
            </a:r>
            <a:r>
              <a:rPr lang="nl-NL" sz="2500" dirty="0" smtClean="0"/>
              <a:t> = (P + kostenkorting) – 10 </a:t>
            </a:r>
          </a:p>
          <a:p>
            <a:r>
              <a:rPr lang="nl-NL" sz="2500" dirty="0" err="1" smtClean="0"/>
              <a:t>Qa</a:t>
            </a:r>
            <a:r>
              <a:rPr lang="nl-NL" sz="2500" dirty="0" smtClean="0"/>
              <a:t> = P – </a:t>
            </a:r>
            <a:r>
              <a:rPr lang="nl-NL" sz="2500" dirty="0"/>
              <a:t>8</a:t>
            </a:r>
            <a:r>
              <a:rPr lang="nl-NL" sz="2500" dirty="0" smtClean="0"/>
              <a:t>. (bij korting van 2)</a:t>
            </a:r>
          </a:p>
          <a:p>
            <a:endParaRPr lang="nl-NL" sz="2500" dirty="0"/>
          </a:p>
          <a:p>
            <a:r>
              <a:rPr lang="nl-NL" sz="2500" dirty="0" smtClean="0"/>
              <a:t>Let op! Was de formule </a:t>
            </a:r>
            <a:r>
              <a:rPr lang="nl-NL" sz="2500" dirty="0" err="1" smtClean="0"/>
              <a:t>Qa</a:t>
            </a:r>
            <a:r>
              <a:rPr lang="nl-NL" sz="2500" dirty="0" smtClean="0"/>
              <a:t> = 2P – 10 geweest.</a:t>
            </a:r>
          </a:p>
          <a:p>
            <a:r>
              <a:rPr lang="nl-NL" sz="2500" dirty="0" smtClean="0"/>
              <a:t>Dan was na korting = 2(P + 2) – 10 geweest.</a:t>
            </a:r>
          </a:p>
          <a:p>
            <a:r>
              <a:rPr lang="nl-NL" sz="2500" dirty="0" smtClean="0"/>
              <a:t>En dus 2P – </a:t>
            </a:r>
            <a:r>
              <a:rPr lang="nl-NL" sz="2500" dirty="0"/>
              <a:t>6</a:t>
            </a:r>
            <a:r>
              <a:rPr lang="nl-NL" sz="2500" dirty="0" smtClean="0"/>
              <a:t> geworden.</a:t>
            </a:r>
          </a:p>
          <a:p>
            <a:endParaRPr lang="nl-NL" sz="2500" dirty="0" smtClean="0"/>
          </a:p>
        </p:txBody>
      </p:sp>
    </p:spTree>
    <p:extLst>
      <p:ext uri="{BB962C8B-B14F-4D97-AF65-F5344CB8AC3E}">
        <p14:creationId xmlns:p14="http://schemas.microsoft.com/office/powerpoint/2010/main" val="4094328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8911834" cy="4047706"/>
          </a:xfrm>
        </p:spPr>
        <p:txBody>
          <a:bodyPr>
            <a:normAutofit fontScale="92500" lnSpcReduction="20000"/>
          </a:bodyPr>
          <a:lstStyle/>
          <a:p>
            <a:r>
              <a:rPr lang="nl-NL" sz="2500" dirty="0" smtClean="0"/>
              <a:t>Manier 2: we gaan eerst de formule herschrijven naar de P = </a:t>
            </a:r>
            <a:r>
              <a:rPr lang="nl-NL" sz="2500" dirty="0" err="1" smtClean="0"/>
              <a:t>Qa</a:t>
            </a:r>
            <a:endParaRPr lang="nl-NL" sz="2500" dirty="0"/>
          </a:p>
          <a:p>
            <a:r>
              <a:rPr lang="nl-NL" sz="2500" dirty="0" smtClean="0"/>
              <a:t>Dus </a:t>
            </a:r>
            <a:r>
              <a:rPr lang="nl-NL" sz="2500" dirty="0" err="1" smtClean="0"/>
              <a:t>Qa</a:t>
            </a:r>
            <a:r>
              <a:rPr lang="nl-NL" sz="2500" dirty="0" smtClean="0"/>
              <a:t>=P – 10 		= 		-P = -</a:t>
            </a:r>
            <a:r>
              <a:rPr lang="nl-NL" sz="2500" dirty="0" err="1" smtClean="0"/>
              <a:t>Qa</a:t>
            </a:r>
            <a:r>
              <a:rPr lang="nl-NL" sz="2500" dirty="0" smtClean="0"/>
              <a:t>  - 10		P = </a:t>
            </a:r>
            <a:r>
              <a:rPr lang="nl-NL" sz="2500" dirty="0" err="1" smtClean="0"/>
              <a:t>Qa</a:t>
            </a:r>
            <a:r>
              <a:rPr lang="nl-NL" sz="2500" dirty="0" smtClean="0"/>
              <a:t> + 10</a:t>
            </a:r>
          </a:p>
          <a:p>
            <a:r>
              <a:rPr lang="nl-NL" sz="2500" dirty="0" smtClean="0"/>
              <a:t>Nu verlagen we de prijs met de korting.</a:t>
            </a:r>
          </a:p>
          <a:p>
            <a:r>
              <a:rPr lang="nl-NL" sz="2500" dirty="0" smtClean="0"/>
              <a:t>P = </a:t>
            </a:r>
            <a:r>
              <a:rPr lang="nl-NL" sz="2500" dirty="0" err="1" smtClean="0"/>
              <a:t>Qa</a:t>
            </a:r>
            <a:r>
              <a:rPr lang="nl-NL" sz="2500" dirty="0" smtClean="0"/>
              <a:t> + </a:t>
            </a:r>
            <a:r>
              <a:rPr lang="nl-NL" sz="2500" dirty="0"/>
              <a:t>8</a:t>
            </a:r>
            <a:r>
              <a:rPr lang="nl-NL" sz="2500" dirty="0" smtClean="0"/>
              <a:t> (tenslotte kostenverhoging verhogen de prijs)</a:t>
            </a:r>
          </a:p>
          <a:p>
            <a:r>
              <a:rPr lang="nl-NL" sz="2500" dirty="0" smtClean="0"/>
              <a:t>Vervolgens herschrijven we de functie terug naar </a:t>
            </a:r>
            <a:r>
              <a:rPr lang="nl-NL" sz="2500" dirty="0" err="1" smtClean="0"/>
              <a:t>Qa</a:t>
            </a:r>
            <a:endParaRPr lang="nl-NL" sz="2500" dirty="0" smtClean="0"/>
          </a:p>
          <a:p>
            <a:r>
              <a:rPr lang="nl-NL" sz="2500" dirty="0" err="1" smtClean="0"/>
              <a:t>Qa</a:t>
            </a:r>
            <a:r>
              <a:rPr lang="nl-NL" sz="2500" dirty="0" smtClean="0"/>
              <a:t> = P - </a:t>
            </a:r>
            <a:r>
              <a:rPr lang="nl-NL" sz="2500" dirty="0"/>
              <a:t>8</a:t>
            </a:r>
            <a:endParaRPr lang="nl-NL" sz="2500" dirty="0" smtClean="0"/>
          </a:p>
          <a:p>
            <a:endParaRPr lang="nl-NL" sz="2500" dirty="0"/>
          </a:p>
          <a:p>
            <a:r>
              <a:rPr lang="nl-NL" sz="2500" dirty="0" smtClean="0"/>
              <a:t>Beide manieren kunnen ook gebruikt worden voor een subsidie/kostenkorting, dan werkt het alleen precies andersom.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54198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Gister gekeken naar verschuiving van de aanbodlijn nu vraaglijn.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Veranderd de prijs: verschuiving over de vraaglijn.</a:t>
            </a:r>
          </a:p>
          <a:p>
            <a:r>
              <a:rPr lang="nl-NL" sz="2500" dirty="0" smtClean="0"/>
              <a:t>Wanneer verschuift de vraaglijn, als bij dezelfde prijs meer of minder vragers zijn.</a:t>
            </a:r>
          </a:p>
          <a:p>
            <a:r>
              <a:rPr lang="nl-NL" sz="2500" dirty="0" err="1" smtClean="0"/>
              <a:t>Bvb</a:t>
            </a:r>
            <a:r>
              <a:rPr lang="nl-NL" sz="2500" dirty="0" smtClean="0"/>
              <a:t>: meer inkomen</a:t>
            </a:r>
          </a:p>
          <a:p>
            <a:r>
              <a:rPr lang="nl-NL" sz="2500" dirty="0" smtClean="0"/>
              <a:t>Reputatie van product veranderd.</a:t>
            </a:r>
          </a:p>
          <a:p>
            <a:r>
              <a:rPr lang="nl-NL" sz="2500" dirty="0" smtClean="0"/>
              <a:t>Ect.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703086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8892" y="260684"/>
            <a:ext cx="8596668" cy="1320800"/>
          </a:xfrm>
        </p:spPr>
        <p:txBody>
          <a:bodyPr/>
          <a:lstStyle/>
          <a:p>
            <a:r>
              <a:rPr lang="nl-NL" dirty="0" smtClean="0"/>
              <a:t>Maak opgave 1.14 en 15.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4785003" cy="3880773"/>
          </a:xfrm>
        </p:spPr>
        <p:txBody>
          <a:bodyPr>
            <a:normAutofit lnSpcReduction="10000"/>
          </a:bodyPr>
          <a:lstStyle/>
          <a:p>
            <a:r>
              <a:rPr lang="nl-NL" sz="2500" dirty="0" smtClean="0"/>
              <a:t>Hiervoor 4 minuten de tijd.</a:t>
            </a:r>
          </a:p>
          <a:p>
            <a:r>
              <a:rPr lang="nl-NL" sz="2500" dirty="0" smtClean="0"/>
              <a:t>De eerste 2 minuten lees/werk je zelfstandig.</a:t>
            </a:r>
          </a:p>
          <a:p>
            <a:r>
              <a:rPr lang="nl-NL" sz="2500" dirty="0" smtClean="0"/>
              <a:t>Daarna mag je overleggen.</a:t>
            </a:r>
          </a:p>
          <a:p>
            <a:r>
              <a:rPr lang="nl-NL" sz="2500" dirty="0" smtClean="0"/>
              <a:t>Ik loop langs om vragen te beantwoorden.</a:t>
            </a:r>
          </a:p>
          <a:p>
            <a:r>
              <a:rPr lang="nl-NL" sz="2500" dirty="0" smtClean="0"/>
              <a:t>Eerder klaar?</a:t>
            </a:r>
          </a:p>
          <a:p>
            <a:r>
              <a:rPr lang="nl-NL" sz="2500" dirty="0" smtClean="0"/>
              <a:t>Verder met 1.16, lees hiervoor de arbeidsmarkt.</a:t>
            </a:r>
            <a:endParaRPr lang="nl-NL" sz="2500" dirty="0"/>
          </a:p>
        </p:txBody>
      </p:sp>
      <p:sp>
        <p:nvSpPr>
          <p:cNvPr id="9" name="Ovaal 8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Ovaal 9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099996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5519"/>
          <a:stretch/>
        </p:blipFill>
        <p:spPr>
          <a:xfrm>
            <a:off x="0" y="0"/>
            <a:ext cx="12192000" cy="95049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56307"/>
          <a:stretch/>
        </p:blipFill>
        <p:spPr>
          <a:xfrm>
            <a:off x="0" y="0"/>
            <a:ext cx="12192000" cy="1696453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24699"/>
          <a:stretch/>
        </p:blipFill>
        <p:spPr>
          <a:xfrm>
            <a:off x="0" y="1"/>
            <a:ext cx="12192000" cy="292367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3882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20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224</TotalTime>
  <Words>574</Words>
  <Application>Microsoft Office PowerPoint</Application>
  <PresentationFormat>Breedbeeld</PresentationFormat>
  <Paragraphs>115</Paragraphs>
  <Slides>19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19</vt:i4>
      </vt:variant>
    </vt:vector>
  </HeadingPairs>
  <TitlesOfParts>
    <vt:vector size="23" baseType="lpstr">
      <vt:lpstr>Arial</vt:lpstr>
      <vt:lpstr>Trebuchet MS</vt:lpstr>
      <vt:lpstr>Wingdings 3</vt:lpstr>
      <vt:lpstr>Facet</vt:lpstr>
      <vt:lpstr>Welkom VWO 5.</vt:lpstr>
      <vt:lpstr>Agenda:</vt:lpstr>
      <vt:lpstr>Door de invoerheffing veranderd de aanbodfunctie</vt:lpstr>
      <vt:lpstr>PowerPoint-presentatie</vt:lpstr>
      <vt:lpstr>Door de korting veranderd de aanbodfunctie</vt:lpstr>
      <vt:lpstr>PowerPoint-presentatie</vt:lpstr>
      <vt:lpstr>Gister gekeken naar verschuiving van de aanbodlijn nu vraaglijn. </vt:lpstr>
      <vt:lpstr>Maak opgave 1.14 en 15.</vt:lpstr>
      <vt:lpstr>PowerPoint-presentatie</vt:lpstr>
      <vt:lpstr>De arbeidsmarkt </vt:lpstr>
      <vt:lpstr>De arbeidsmarkt </vt:lpstr>
      <vt:lpstr>Lees zelfstandig paragraaf 1.4 (weinig uitleg, theorie is toegankelijk vanuit de tekst).</vt:lpstr>
      <vt:lpstr>PowerPoint-presentatie</vt:lpstr>
      <vt:lpstr>PowerPoint-presentatie</vt:lpstr>
      <vt:lpstr>Maak opgave 1.30</vt:lpstr>
      <vt:lpstr>PowerPoint-presentatie</vt:lpstr>
      <vt:lpstr>PowerPoint-presentatie</vt:lpstr>
      <vt:lpstr>Maak opgave 1.21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Welkom VWO 5.</dc:title>
  <dc:creator>Jacobs, B (Bas)</dc:creator>
  <cp:lastModifiedBy>Jacobs, B (Bas)</cp:lastModifiedBy>
  <cp:revision>36</cp:revision>
  <dcterms:created xsi:type="dcterms:W3CDTF">2017-08-27T09:00:36Z</dcterms:created>
  <dcterms:modified xsi:type="dcterms:W3CDTF">2017-09-06T09:18:01Z</dcterms:modified>
</cp:coreProperties>
</file>